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79" r:id="rId3"/>
    <p:sldId id="276" r:id="rId4"/>
    <p:sldId id="268" r:id="rId5"/>
    <p:sldId id="277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6076"/>
    <a:srgbClr val="ECCDC1"/>
    <a:srgbClr val="1C3250"/>
    <a:srgbClr val="4B2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6"/>
    <p:restoredTop sz="99435" autoAdjust="0"/>
  </p:normalViewPr>
  <p:slideViewPr>
    <p:cSldViewPr snapToGrid="0" snapToObjects="1">
      <p:cViewPr varScale="1">
        <p:scale>
          <a:sx n="105" d="100"/>
          <a:sy n="105" d="100"/>
        </p:scale>
        <p:origin x="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9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1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3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6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2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7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6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0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6E7D-F0F3-F743-B5A2-90FD8C550A0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9C56-4670-2449-B62B-6B20CFE9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2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682"/>
            <a:ext cx="9144000" cy="6430648"/>
          </a:xfrm>
          <a:prstGeom prst="rect">
            <a:avLst/>
          </a:prstGeom>
          <a:solidFill>
            <a:srgbClr val="536076"/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43959" y="3192543"/>
            <a:ext cx="2043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spc="300" dirty="0">
              <a:solidFill>
                <a:schemeClr val="bg1"/>
              </a:solidFill>
              <a:latin typeface="Nexa Bold" charset="0"/>
              <a:ea typeface="Nexa Bold" charset="0"/>
              <a:cs typeface="Nexa Bold" charset="0"/>
            </a:endParaRPr>
          </a:p>
          <a:p>
            <a:pPr algn="ctr"/>
            <a:r>
              <a:rPr lang="en-US" sz="2800" spc="300" dirty="0">
                <a:solidFill>
                  <a:schemeClr val="bg1"/>
                </a:solidFill>
                <a:latin typeface="Nexa Bold" charset="0"/>
                <a:ea typeface="Nexa Bold" charset="0"/>
                <a:cs typeface="Nexa Bold" charset="0"/>
              </a:rPr>
              <a:t>Module 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2409" y="2452934"/>
            <a:ext cx="71563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pc="600" dirty="0">
                <a:solidFill>
                  <a:schemeClr val="bg1"/>
                </a:solidFill>
                <a:latin typeface="Roboto Thin" charset="0"/>
                <a:ea typeface="Roboto Thin" charset="0"/>
                <a:cs typeface="Roboto Thin" charset="0"/>
              </a:rPr>
              <a:t>Advanced Journey Techniques</a:t>
            </a:r>
          </a:p>
          <a:p>
            <a:pPr algn="ctr"/>
            <a:r>
              <a:rPr lang="en-US" sz="2800" spc="600" dirty="0">
                <a:solidFill>
                  <a:schemeClr val="bg1"/>
                </a:solidFill>
                <a:latin typeface="Roboto Thin" charset="0"/>
                <a:ea typeface="Roboto Thin" charset="0"/>
                <a:cs typeface="Roboto Thin" charset="0"/>
              </a:rPr>
              <a:t>Distant Reiki Sessions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893665" y="4250724"/>
            <a:ext cx="118285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300" y="1009278"/>
            <a:ext cx="2311400" cy="1181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31647"/>
            <a:ext cx="9144000" cy="9263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6172167"/>
            <a:ext cx="4445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1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409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9828" y="280910"/>
            <a:ext cx="3224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300" dirty="0">
                <a:solidFill>
                  <a:srgbClr val="536076"/>
                </a:solidFill>
                <a:latin typeface="Nexa bold"/>
                <a:cs typeface="Nexa bold"/>
              </a:rPr>
              <a:t>DISTANCE SESSIONS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61765" y="753359"/>
            <a:ext cx="2420470" cy="45719"/>
          </a:xfrm>
          <a:prstGeom prst="rect">
            <a:avLst/>
          </a:prstGeom>
          <a:solidFill>
            <a:srgbClr val="ECCD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7C0B3-C4B2-824D-8027-CD24C1B794CE}"/>
              </a:ext>
            </a:extLst>
          </p:cNvPr>
          <p:cNvSpPr/>
          <p:nvPr/>
        </p:nvSpPr>
        <p:spPr>
          <a:xfrm>
            <a:off x="268224" y="1547152"/>
            <a:ext cx="870508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Interview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Let go and bring in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Listen for intention</a:t>
            </a:r>
          </a:p>
          <a:p>
            <a:pPr lvl="2"/>
            <a:r>
              <a:rPr lang="en-US" i="1" dirty="0">
                <a:latin typeface="Garamond" panose="02020404030301010803" pitchFamily="18" charset="0"/>
              </a:rPr>
              <a:t>Tonight is Reflection </a:t>
            </a:r>
          </a:p>
          <a:p>
            <a:pPr lvl="3"/>
            <a:r>
              <a:rPr lang="en-US" dirty="0">
                <a:latin typeface="Garamond" panose="02020404030301010803" pitchFamily="18" charset="0"/>
              </a:rPr>
              <a:t>where we’ve been</a:t>
            </a:r>
          </a:p>
          <a:p>
            <a:pPr lvl="3"/>
            <a:r>
              <a:rPr lang="en-US" dirty="0">
                <a:latin typeface="Garamond" panose="02020404030301010803" pitchFamily="18" charset="0"/>
              </a:rPr>
              <a:t>where we’re going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r>
              <a:rPr lang="en-US" b="1" dirty="0">
                <a:latin typeface="Garamond" panose="02020404030301010803" pitchFamily="18" charset="0"/>
              </a:rPr>
              <a:t>Start Session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Invocation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Can use pillow or Reiki doll 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r>
              <a:rPr lang="en-US" b="1" dirty="0">
                <a:latin typeface="Garamond" panose="02020404030301010803" pitchFamily="18" charset="0"/>
              </a:rPr>
              <a:t>Take them over the bridge of light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Can picture being hand in hand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Find your spot in the third heaven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r>
              <a:rPr lang="en-US" b="1" dirty="0">
                <a:latin typeface="Garamond" panose="02020404030301010803" pitchFamily="18" charset="0"/>
              </a:rPr>
              <a:t>Automatic Writing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During or after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r>
              <a:rPr lang="en-US" b="1" dirty="0">
                <a:latin typeface="Garamond" panose="02020404030301010803" pitchFamily="18" charset="0"/>
              </a:rPr>
              <a:t>Sharing impressions afterwards </a:t>
            </a:r>
          </a:p>
          <a:p>
            <a:pPr marL="457200" indent="-457200" algn="ctr" fontAlgn="base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1C325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CA1F81-7549-F544-9A9A-429FE6AA1468}"/>
              </a:ext>
            </a:extLst>
          </p:cNvPr>
          <p:cNvSpPr txBox="1"/>
          <p:nvPr/>
        </p:nvSpPr>
        <p:spPr>
          <a:xfrm>
            <a:off x="3434829" y="936530"/>
            <a:ext cx="227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300" dirty="0">
                <a:solidFill>
                  <a:srgbClr val="536076"/>
                </a:solidFill>
                <a:latin typeface="Nexa bold"/>
                <a:cs typeface="Nexa bold"/>
              </a:rPr>
              <a:t>TIPS &amp; TRICKS</a:t>
            </a:r>
          </a:p>
        </p:txBody>
      </p:sp>
    </p:spTree>
    <p:extLst>
      <p:ext uri="{BB962C8B-B14F-4D97-AF65-F5344CB8AC3E}">
        <p14:creationId xmlns:p14="http://schemas.microsoft.com/office/powerpoint/2010/main" val="277858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292100"/>
            <a:ext cx="8483600" cy="65659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4A09E23-3510-184F-BA33-E71F555DAAAC}"/>
              </a:ext>
            </a:extLst>
          </p:cNvPr>
          <p:cNvSpPr/>
          <p:nvPr/>
        </p:nvSpPr>
        <p:spPr>
          <a:xfrm>
            <a:off x="588818" y="997528"/>
            <a:ext cx="79663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en-US" sz="2400" dirty="0">
                <a:solidFill>
                  <a:srgbClr val="1C3250"/>
                </a:solidFill>
                <a:latin typeface="Garamond" panose="02020404030301010803" pitchFamily="18" charset="0"/>
              </a:rPr>
              <a:t>I invite my Reiki symbols, my spiritual teachers and guides, the divine earth and archangels and any others to whom I feel guided.</a:t>
            </a:r>
          </a:p>
          <a:p>
            <a:pPr marL="342900" indent="-342900" fontAlgn="base">
              <a:buFont typeface="+mj-lt"/>
              <a:buAutoNum type="arabicPeriod"/>
            </a:pPr>
            <a:endParaRPr lang="en-US" sz="2400" dirty="0">
              <a:solidFill>
                <a:srgbClr val="1C3250"/>
              </a:solidFill>
              <a:latin typeface="Garamond" panose="02020404030301010803" pitchFamily="18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US" sz="2400" dirty="0">
                <a:solidFill>
                  <a:srgbClr val="1C3250"/>
                </a:solidFill>
                <a:latin typeface="Garamond" panose="02020404030301010803" pitchFamily="18" charset="0"/>
              </a:rPr>
              <a:t>I ask that Reiki only connect me with the highest source of enlightened spiritual energy in enlightened spiritual realms.</a:t>
            </a:r>
          </a:p>
          <a:p>
            <a:pPr marL="342900" indent="-342900" fontAlgn="base">
              <a:buFont typeface="+mj-lt"/>
              <a:buAutoNum type="arabicPeriod"/>
            </a:pPr>
            <a:endParaRPr lang="en-US" sz="2400" dirty="0">
              <a:solidFill>
                <a:srgbClr val="1C3250"/>
              </a:solidFill>
              <a:latin typeface="Garamond" panose="02020404030301010803" pitchFamily="18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US" sz="2400" dirty="0">
                <a:solidFill>
                  <a:srgbClr val="1C3250"/>
                </a:solidFill>
                <a:latin typeface="Garamond" panose="02020404030301010803" pitchFamily="18" charset="0"/>
              </a:rPr>
              <a:t>I state my intention and questions for the journey.</a:t>
            </a:r>
          </a:p>
          <a:p>
            <a:pPr marL="342900" indent="-342900" fontAlgn="base">
              <a:buFont typeface="+mj-lt"/>
              <a:buAutoNum type="arabicPeriod"/>
            </a:pPr>
            <a:endParaRPr lang="en-US" sz="2400" dirty="0">
              <a:solidFill>
                <a:srgbClr val="1C3250"/>
              </a:solidFill>
              <a:latin typeface="Garamond" panose="02020404030301010803" pitchFamily="18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US" sz="2400" dirty="0">
                <a:solidFill>
                  <a:srgbClr val="1C3250"/>
                </a:solidFill>
                <a:latin typeface="Garamond" panose="02020404030301010803" pitchFamily="18" charset="0"/>
              </a:rPr>
              <a:t>My intention is often to relax and listen and enjoy the spiritual realms and guides.</a:t>
            </a:r>
          </a:p>
          <a:p>
            <a:pPr marL="342900" indent="-342900" fontAlgn="base">
              <a:buFont typeface="+mj-lt"/>
              <a:buAutoNum type="arabicPeriod"/>
            </a:pPr>
            <a:endParaRPr lang="en-US" sz="2400" dirty="0">
              <a:solidFill>
                <a:srgbClr val="1C3250"/>
              </a:solidFill>
              <a:latin typeface="Garamond" panose="02020404030301010803" pitchFamily="18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US" sz="2400" dirty="0">
                <a:solidFill>
                  <a:srgbClr val="1C3250"/>
                </a:solidFill>
                <a:latin typeface="Garamond" panose="02020404030301010803" pitchFamily="18" charset="0"/>
              </a:rPr>
              <a:t>I activate Reiki around me and in the room so that only illumined beings are present in the space.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F3F7CE-F372-7548-BC4B-925336E06B80}"/>
              </a:ext>
            </a:extLst>
          </p:cNvPr>
          <p:cNvSpPr txBox="1"/>
          <p:nvPr/>
        </p:nvSpPr>
        <p:spPr>
          <a:xfrm>
            <a:off x="2837198" y="429492"/>
            <a:ext cx="3522696" cy="523220"/>
          </a:xfrm>
          <a:prstGeom prst="rect">
            <a:avLst/>
          </a:prstGeom>
          <a:solidFill>
            <a:srgbClr val="ECCDC1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536076"/>
                </a:solidFill>
                <a:latin typeface="Garamond" panose="02020404030301010803" pitchFamily="18" charset="0"/>
              </a:rPr>
              <a:t>5 Parts to an Invocation</a:t>
            </a:r>
          </a:p>
        </p:txBody>
      </p:sp>
    </p:spTree>
    <p:extLst>
      <p:ext uri="{BB962C8B-B14F-4D97-AF65-F5344CB8AC3E}">
        <p14:creationId xmlns:p14="http://schemas.microsoft.com/office/powerpoint/2010/main" val="16771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409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2241" y="515492"/>
            <a:ext cx="525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300" dirty="0">
                <a:solidFill>
                  <a:srgbClr val="536076"/>
                </a:solidFill>
                <a:latin typeface="Nexa bold"/>
                <a:cs typeface="Nexa bold"/>
              </a:rPr>
              <a:t>TRACKING JOURNEY IMPRESSIONS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46824" y="1045883"/>
            <a:ext cx="2420470" cy="45719"/>
          </a:xfrm>
          <a:prstGeom prst="rect">
            <a:avLst/>
          </a:prstGeom>
          <a:solidFill>
            <a:srgbClr val="ECCD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7C0B3-C4B2-824D-8027-CD24C1B794CE}"/>
              </a:ext>
            </a:extLst>
          </p:cNvPr>
          <p:cNvSpPr/>
          <p:nvPr/>
        </p:nvSpPr>
        <p:spPr>
          <a:xfrm>
            <a:off x="2138222" y="242326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en-US" sz="3200" dirty="0">
                <a:solidFill>
                  <a:srgbClr val="1C3250"/>
                </a:solidFill>
                <a:latin typeface="Garamond" panose="02020404030301010803" pitchFamily="18" charset="0"/>
              </a:rPr>
              <a:t>Automatic Writing </a:t>
            </a:r>
          </a:p>
          <a:p>
            <a:pPr algn="ctr" fontAlgn="base"/>
            <a:endParaRPr lang="en-US" sz="3200" dirty="0">
              <a:solidFill>
                <a:srgbClr val="1C3250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US" sz="3200" dirty="0">
                <a:solidFill>
                  <a:srgbClr val="1C3250"/>
                </a:solidFill>
                <a:latin typeface="Garamond" panose="02020404030301010803" pitchFamily="18" charset="0"/>
              </a:rPr>
              <a:t>Out loud</a:t>
            </a:r>
          </a:p>
          <a:p>
            <a:pPr algn="ctr" fontAlgn="base"/>
            <a:endParaRPr lang="en-US" sz="3200" dirty="0">
              <a:solidFill>
                <a:srgbClr val="1C3250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US" sz="3200" dirty="0">
                <a:solidFill>
                  <a:srgbClr val="1C3250"/>
                </a:solidFill>
                <a:latin typeface="Garamond" panose="02020404030301010803" pitchFamily="18" charset="0"/>
              </a:rPr>
              <a:t>Retention</a:t>
            </a:r>
          </a:p>
          <a:p>
            <a:pPr algn="ctr" fontAlgn="base"/>
            <a:endParaRPr lang="en-US" sz="3200" dirty="0">
              <a:solidFill>
                <a:srgbClr val="1C325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5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0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448"/>
            <a:ext cx="8229600" cy="12701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ECCDC1"/>
                </a:solidFill>
                <a:latin typeface="Garamond" panose="02020404030301010803" pitchFamily="18" charset="0"/>
                <a:cs typeface="Garamond"/>
              </a:rPr>
              <a:t>SHARING JOURNEY IMPRESSIONS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CC2EF3-6B45-1045-B55F-4ADB2D69C577}"/>
              </a:ext>
            </a:extLst>
          </p:cNvPr>
          <p:cNvSpPr txBox="1"/>
          <p:nvPr/>
        </p:nvSpPr>
        <p:spPr>
          <a:xfrm>
            <a:off x="457200" y="1657237"/>
            <a:ext cx="58189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Discernment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Get out of the 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Integrity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Accuracy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Scope of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Interpreting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Proper time &amp; manner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Assistance from Reiki symbols</a:t>
            </a:r>
          </a:p>
        </p:txBody>
      </p:sp>
    </p:spTree>
    <p:extLst>
      <p:ext uri="{BB962C8B-B14F-4D97-AF65-F5344CB8AC3E}">
        <p14:creationId xmlns:p14="http://schemas.microsoft.com/office/powerpoint/2010/main" val="144603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picture containing water&#10;&#10;Description automatically generated">
            <a:extLst>
              <a:ext uri="{FF2B5EF4-FFF2-40B4-BE49-F238E27FC236}">
                <a16:creationId xmlns:a16="http://schemas.microsoft.com/office/drawing/2014/main" id="{FAD92F0C-29D9-A443-A3FA-5C88CDEE79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19"/>
          <a:stretch/>
        </p:blipFill>
        <p:spPr>
          <a:xfrm>
            <a:off x="-1" y="-432108"/>
            <a:ext cx="9143980" cy="4581318"/>
          </a:xfrm>
          <a:prstGeom prst="rect">
            <a:avLst/>
          </a:prstGeom>
        </p:spPr>
      </p:pic>
      <p:pic>
        <p:nvPicPr>
          <p:cNvPr id="16" name="Picture 12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569C1A01-6FB5-43CE-ADCC-936728ACA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200" y="4388303"/>
            <a:ext cx="618067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2B50DFE-B97D-49E9-9EED-5BD5DE677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30" y="3920204"/>
            <a:ext cx="8141917" cy="86026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rgbClr val="000000"/>
                </a:solidFill>
                <a:latin typeface="Garamond" panose="02020404030301010803" pitchFamily="18" charset="0"/>
                <a:ea typeface="Baskerville" panose="02020502070401020303" pitchFamily="18" charset="0"/>
              </a:rPr>
              <a:t>ADVANCED REIKI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EE0260-3C26-D245-8220-786337F1B39B}"/>
              </a:ext>
            </a:extLst>
          </p:cNvPr>
          <p:cNvSpPr txBox="1"/>
          <p:nvPr/>
        </p:nvSpPr>
        <p:spPr>
          <a:xfrm>
            <a:off x="392004" y="4618906"/>
            <a:ext cx="83599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Understanding the Graces, Forgiveness.  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 Reveal your Soul and Spirit.   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Ancestral lineage healing and empowerment.   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Past life healing and talents and gifts reveal.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Spirit release. curse, vows, spell and promises release.</a:t>
            </a:r>
          </a:p>
          <a:p>
            <a:pPr algn="ctr"/>
            <a:endParaRPr lang="en-US" dirty="0"/>
          </a:p>
          <a:p>
            <a:pPr algn="ctr"/>
            <a:r>
              <a:rPr lang="en-US" sz="2400" b="1" dirty="0"/>
              <a:t>JUNE 13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52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219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Garamond</vt:lpstr>
      <vt:lpstr>Nexa bold</vt:lpstr>
      <vt:lpstr>Nexa bold</vt:lpstr>
      <vt:lpstr>Roboto Thin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Benelli</dc:creator>
  <cp:lastModifiedBy>Colleen Benelli</cp:lastModifiedBy>
  <cp:revision>1</cp:revision>
  <dcterms:created xsi:type="dcterms:W3CDTF">2019-04-11T19:50:48Z</dcterms:created>
  <dcterms:modified xsi:type="dcterms:W3CDTF">2019-04-11T20:11:58Z</dcterms:modified>
</cp:coreProperties>
</file>