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66" r:id="rId3"/>
    <p:sldId id="270" r:id="rId4"/>
    <p:sldId id="263" r:id="rId5"/>
    <p:sldId id="271"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CDC1"/>
    <a:srgbClr val="5360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24"/>
    <p:restoredTop sz="99435" autoAdjust="0"/>
  </p:normalViewPr>
  <p:slideViewPr>
    <p:cSldViewPr snapToGrid="0" snapToObjects="1">
      <p:cViewPr varScale="1">
        <p:scale>
          <a:sx n="105" d="100"/>
          <a:sy n="105" d="100"/>
        </p:scale>
        <p:origin x="896"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AD6E7D-F0F3-F743-B5A2-90FD8C550A05}" type="datetimeFigureOut">
              <a:rPr lang="en-US" smtClean="0"/>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29C56-4670-2449-B62B-6B20CFE9D828}" type="slidenum">
              <a:rPr lang="en-US" smtClean="0"/>
              <a:t>‹#›</a:t>
            </a:fld>
            <a:endParaRPr lang="en-US"/>
          </a:p>
        </p:txBody>
      </p:sp>
    </p:spTree>
    <p:extLst>
      <p:ext uri="{BB962C8B-B14F-4D97-AF65-F5344CB8AC3E}">
        <p14:creationId xmlns:p14="http://schemas.microsoft.com/office/powerpoint/2010/main" val="227919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AD6E7D-F0F3-F743-B5A2-90FD8C550A05}" type="datetimeFigureOut">
              <a:rPr lang="en-US" smtClean="0"/>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29C56-4670-2449-B62B-6B20CFE9D828}" type="slidenum">
              <a:rPr lang="en-US" smtClean="0"/>
              <a:t>‹#›</a:t>
            </a:fld>
            <a:endParaRPr lang="en-US"/>
          </a:p>
        </p:txBody>
      </p:sp>
    </p:spTree>
    <p:extLst>
      <p:ext uri="{BB962C8B-B14F-4D97-AF65-F5344CB8AC3E}">
        <p14:creationId xmlns:p14="http://schemas.microsoft.com/office/powerpoint/2010/main" val="2601516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AD6E7D-F0F3-F743-B5A2-90FD8C550A05}" type="datetimeFigureOut">
              <a:rPr lang="en-US" smtClean="0"/>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29C56-4670-2449-B62B-6B20CFE9D828}" type="slidenum">
              <a:rPr lang="en-US" smtClean="0"/>
              <a:t>‹#›</a:t>
            </a:fld>
            <a:endParaRPr lang="en-US"/>
          </a:p>
        </p:txBody>
      </p:sp>
    </p:spTree>
    <p:extLst>
      <p:ext uri="{BB962C8B-B14F-4D97-AF65-F5344CB8AC3E}">
        <p14:creationId xmlns:p14="http://schemas.microsoft.com/office/powerpoint/2010/main" val="2997577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AD6E7D-F0F3-F743-B5A2-90FD8C550A05}" type="datetimeFigureOut">
              <a:rPr lang="en-US" smtClean="0"/>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29C56-4670-2449-B62B-6B20CFE9D828}" type="slidenum">
              <a:rPr lang="en-US" smtClean="0"/>
              <a:t>‹#›</a:t>
            </a:fld>
            <a:endParaRPr lang="en-US"/>
          </a:p>
        </p:txBody>
      </p:sp>
    </p:spTree>
    <p:extLst>
      <p:ext uri="{BB962C8B-B14F-4D97-AF65-F5344CB8AC3E}">
        <p14:creationId xmlns:p14="http://schemas.microsoft.com/office/powerpoint/2010/main" val="291253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AD6E7D-F0F3-F743-B5A2-90FD8C550A05}" type="datetimeFigureOut">
              <a:rPr lang="en-US" smtClean="0"/>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29C56-4670-2449-B62B-6B20CFE9D828}" type="slidenum">
              <a:rPr lang="en-US" smtClean="0"/>
              <a:t>‹#›</a:t>
            </a:fld>
            <a:endParaRPr lang="en-US"/>
          </a:p>
        </p:txBody>
      </p:sp>
    </p:spTree>
    <p:extLst>
      <p:ext uri="{BB962C8B-B14F-4D97-AF65-F5344CB8AC3E}">
        <p14:creationId xmlns:p14="http://schemas.microsoft.com/office/powerpoint/2010/main" val="3709760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AD6E7D-F0F3-F743-B5A2-90FD8C550A05}" type="datetimeFigureOut">
              <a:rPr lang="en-US" smtClean="0"/>
              <a:t>4/9/19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029C56-4670-2449-B62B-6B20CFE9D828}" type="slidenum">
              <a:rPr lang="en-US" smtClean="0"/>
              <a:t>‹#›</a:t>
            </a:fld>
            <a:endParaRPr lang="en-US"/>
          </a:p>
        </p:txBody>
      </p:sp>
    </p:spTree>
    <p:extLst>
      <p:ext uri="{BB962C8B-B14F-4D97-AF65-F5344CB8AC3E}">
        <p14:creationId xmlns:p14="http://schemas.microsoft.com/office/powerpoint/2010/main" val="1571574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AD6E7D-F0F3-F743-B5A2-90FD8C550A05}" type="datetimeFigureOut">
              <a:rPr lang="en-US" smtClean="0"/>
              <a:t>4/9/19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029C56-4670-2449-B62B-6B20CFE9D828}" type="slidenum">
              <a:rPr lang="en-US" smtClean="0"/>
              <a:t>‹#›</a:t>
            </a:fld>
            <a:endParaRPr lang="en-US"/>
          </a:p>
        </p:txBody>
      </p:sp>
    </p:spTree>
    <p:extLst>
      <p:ext uri="{BB962C8B-B14F-4D97-AF65-F5344CB8AC3E}">
        <p14:creationId xmlns:p14="http://schemas.microsoft.com/office/powerpoint/2010/main" val="3680529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AD6E7D-F0F3-F743-B5A2-90FD8C550A05}" type="datetimeFigureOut">
              <a:rPr lang="en-US" smtClean="0"/>
              <a:t>4/9/19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029C56-4670-2449-B62B-6B20CFE9D828}" type="slidenum">
              <a:rPr lang="en-US" smtClean="0"/>
              <a:t>‹#›</a:t>
            </a:fld>
            <a:endParaRPr lang="en-US"/>
          </a:p>
        </p:txBody>
      </p:sp>
    </p:spTree>
    <p:extLst>
      <p:ext uri="{BB962C8B-B14F-4D97-AF65-F5344CB8AC3E}">
        <p14:creationId xmlns:p14="http://schemas.microsoft.com/office/powerpoint/2010/main" val="3102978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D6E7D-F0F3-F743-B5A2-90FD8C550A05}" type="datetimeFigureOut">
              <a:rPr lang="en-US" smtClean="0"/>
              <a:t>4/9/19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029C56-4670-2449-B62B-6B20CFE9D828}" type="slidenum">
              <a:rPr lang="en-US" smtClean="0"/>
              <a:t>‹#›</a:t>
            </a:fld>
            <a:endParaRPr lang="en-US"/>
          </a:p>
        </p:txBody>
      </p:sp>
    </p:spTree>
    <p:extLst>
      <p:ext uri="{BB962C8B-B14F-4D97-AF65-F5344CB8AC3E}">
        <p14:creationId xmlns:p14="http://schemas.microsoft.com/office/powerpoint/2010/main" val="196467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AD6E7D-F0F3-F743-B5A2-90FD8C550A05}" type="datetimeFigureOut">
              <a:rPr lang="en-US" smtClean="0"/>
              <a:t>4/9/19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029C56-4670-2449-B62B-6B20CFE9D828}" type="slidenum">
              <a:rPr lang="en-US" smtClean="0"/>
              <a:t>‹#›</a:t>
            </a:fld>
            <a:endParaRPr lang="en-US"/>
          </a:p>
        </p:txBody>
      </p:sp>
    </p:spTree>
    <p:extLst>
      <p:ext uri="{BB962C8B-B14F-4D97-AF65-F5344CB8AC3E}">
        <p14:creationId xmlns:p14="http://schemas.microsoft.com/office/powerpoint/2010/main" val="4233769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AD6E7D-F0F3-F743-B5A2-90FD8C550A05}" type="datetimeFigureOut">
              <a:rPr lang="en-US" smtClean="0"/>
              <a:t>4/9/19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029C56-4670-2449-B62B-6B20CFE9D828}" type="slidenum">
              <a:rPr lang="en-US" smtClean="0"/>
              <a:t>‹#›</a:t>
            </a:fld>
            <a:endParaRPr lang="en-US"/>
          </a:p>
        </p:txBody>
      </p:sp>
    </p:spTree>
    <p:extLst>
      <p:ext uri="{BB962C8B-B14F-4D97-AF65-F5344CB8AC3E}">
        <p14:creationId xmlns:p14="http://schemas.microsoft.com/office/powerpoint/2010/main" val="4109306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D6E7D-F0F3-F743-B5A2-90FD8C550A05}" type="datetimeFigureOut">
              <a:rPr lang="en-US" smtClean="0"/>
              <a:t>4/9/19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29C56-4670-2449-B62B-6B20CFE9D828}" type="slidenum">
              <a:rPr lang="en-US" smtClean="0"/>
              <a:t>‹#›</a:t>
            </a:fld>
            <a:endParaRPr lang="en-US"/>
          </a:p>
        </p:txBody>
      </p:sp>
    </p:spTree>
    <p:extLst>
      <p:ext uri="{BB962C8B-B14F-4D97-AF65-F5344CB8AC3E}">
        <p14:creationId xmlns:p14="http://schemas.microsoft.com/office/powerpoint/2010/main" val="2680420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57" y="-283896"/>
            <a:ext cx="9144000" cy="6430648"/>
          </a:xfrm>
          <a:prstGeom prst="rect">
            <a:avLst/>
          </a:prstGeom>
          <a:solidFill>
            <a:srgbClr val="536076"/>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42566" y="3057545"/>
            <a:ext cx="3736024" cy="707886"/>
          </a:xfrm>
          <a:prstGeom prst="rect">
            <a:avLst/>
          </a:prstGeom>
          <a:noFill/>
        </p:spPr>
        <p:txBody>
          <a:bodyPr wrap="none" rtlCol="0">
            <a:spAutoFit/>
          </a:bodyPr>
          <a:lstStyle/>
          <a:p>
            <a:pPr algn="ctr"/>
            <a:r>
              <a:rPr lang="en-US" sz="4000" spc="300" dirty="0">
                <a:solidFill>
                  <a:schemeClr val="bg1"/>
                </a:solidFill>
                <a:effectLst>
                  <a:reflection blurRad="6350" stA="60000" endA="900" endPos="58000" dir="5400000" sy="-100000" algn="bl" rotWithShape="0"/>
                </a:effectLst>
                <a:latin typeface="Nexa Bold" charset="0"/>
                <a:ea typeface="Nexa Bold" charset="0"/>
                <a:cs typeface="Nexa Bold" charset="0"/>
              </a:rPr>
              <a:t>REFLECTION</a:t>
            </a:r>
          </a:p>
        </p:txBody>
      </p:sp>
      <p:sp>
        <p:nvSpPr>
          <p:cNvPr id="6" name="TextBox 5"/>
          <p:cNvSpPr txBox="1"/>
          <p:nvPr/>
        </p:nvSpPr>
        <p:spPr>
          <a:xfrm>
            <a:off x="3925935" y="2500477"/>
            <a:ext cx="1369286" cy="307777"/>
          </a:xfrm>
          <a:prstGeom prst="rect">
            <a:avLst/>
          </a:prstGeom>
          <a:noFill/>
        </p:spPr>
        <p:txBody>
          <a:bodyPr wrap="none" rtlCol="0">
            <a:spAutoFit/>
          </a:bodyPr>
          <a:lstStyle/>
          <a:p>
            <a:pPr algn="ctr"/>
            <a:r>
              <a:rPr lang="en-US" sz="1400" spc="600" dirty="0">
                <a:solidFill>
                  <a:schemeClr val="bg1"/>
                </a:solidFill>
                <a:latin typeface="Roboto Thin" charset="0"/>
                <a:ea typeface="Roboto Thin" charset="0"/>
                <a:cs typeface="Roboto Thin" charset="0"/>
              </a:rPr>
              <a:t>Month 6</a:t>
            </a:r>
          </a:p>
        </p:txBody>
      </p:sp>
      <p:cxnSp>
        <p:nvCxnSpPr>
          <p:cNvPr id="8" name="Straight Connector 7"/>
          <p:cNvCxnSpPr/>
          <p:nvPr/>
        </p:nvCxnSpPr>
        <p:spPr>
          <a:xfrm>
            <a:off x="3995679" y="4102523"/>
            <a:ext cx="118285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3416300" y="1009278"/>
            <a:ext cx="2311400" cy="1181100"/>
          </a:xfrm>
          <a:prstGeom prst="rect">
            <a:avLst/>
          </a:prstGeom>
        </p:spPr>
      </p:pic>
      <p:pic>
        <p:nvPicPr>
          <p:cNvPr id="7" name="Picture 6"/>
          <p:cNvPicPr>
            <a:picLocks noChangeAspect="1"/>
          </p:cNvPicPr>
          <p:nvPr/>
        </p:nvPicPr>
        <p:blipFill>
          <a:blip r:embed="rId3"/>
          <a:stretch>
            <a:fillRect/>
          </a:stretch>
        </p:blipFill>
        <p:spPr>
          <a:xfrm>
            <a:off x="0" y="5931647"/>
            <a:ext cx="9144000" cy="926353"/>
          </a:xfrm>
          <a:prstGeom prst="rect">
            <a:avLst/>
          </a:prstGeom>
        </p:spPr>
      </p:pic>
      <p:pic>
        <p:nvPicPr>
          <p:cNvPr id="9" name="Picture 8"/>
          <p:cNvPicPr>
            <a:picLocks noChangeAspect="1"/>
          </p:cNvPicPr>
          <p:nvPr/>
        </p:nvPicPr>
        <p:blipFill>
          <a:blip r:embed="rId4"/>
          <a:stretch>
            <a:fillRect/>
          </a:stretch>
        </p:blipFill>
        <p:spPr>
          <a:xfrm>
            <a:off x="4343400" y="6172167"/>
            <a:ext cx="444500" cy="457200"/>
          </a:xfrm>
          <a:prstGeom prst="rect">
            <a:avLst/>
          </a:prstGeom>
        </p:spPr>
      </p:pic>
    </p:spTree>
    <p:extLst>
      <p:ext uri="{BB962C8B-B14F-4D97-AF65-F5344CB8AC3E}">
        <p14:creationId xmlns:p14="http://schemas.microsoft.com/office/powerpoint/2010/main" val="147941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shley-batz-1298.jpg"/>
          <p:cNvPicPr>
            <a:picLocks noChangeAspect="1"/>
          </p:cNvPicPr>
          <p:nvPr/>
        </p:nvPicPr>
        <p:blipFill rotWithShape="1">
          <a:blip r:embed="rId2">
            <a:extLst>
              <a:ext uri="{28A0092B-C50C-407E-A947-70E740481C1C}">
                <a14:useLocalDpi xmlns:a14="http://schemas.microsoft.com/office/drawing/2010/main" val="0"/>
              </a:ext>
            </a:extLst>
          </a:blip>
          <a:srcRect t="32971" b="20699"/>
          <a:stretch/>
        </p:blipFill>
        <p:spPr>
          <a:xfrm>
            <a:off x="0" y="268941"/>
            <a:ext cx="9144000" cy="2823882"/>
          </a:xfrm>
          <a:prstGeom prst="rect">
            <a:avLst/>
          </a:prstGeom>
        </p:spPr>
      </p:pic>
      <p:sp>
        <p:nvSpPr>
          <p:cNvPr id="6" name="Rectangle 5"/>
          <p:cNvSpPr/>
          <p:nvPr/>
        </p:nvSpPr>
        <p:spPr>
          <a:xfrm>
            <a:off x="0" y="1"/>
            <a:ext cx="9144000" cy="268940"/>
          </a:xfrm>
          <a:prstGeom prst="rect">
            <a:avLst/>
          </a:prstGeom>
          <a:solidFill>
            <a:srgbClr val="536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1095520" y="3644319"/>
            <a:ext cx="880241" cy="974635"/>
          </a:xfrm>
          <a:prstGeom prst="rect">
            <a:avLst/>
          </a:prstGeom>
          <a:noFill/>
        </p:spPr>
        <p:txBody>
          <a:bodyPr wrap="none" rtlCol="0">
            <a:spAutoFit/>
          </a:bodyPr>
          <a:lstStyle/>
          <a:p>
            <a:r>
              <a:rPr lang="en-US" sz="9600" b="1" dirty="0">
                <a:solidFill>
                  <a:srgbClr val="536076"/>
                </a:solidFill>
                <a:latin typeface="Nexa bold"/>
                <a:cs typeface="Nexa bold"/>
              </a:rPr>
              <a:t>“</a:t>
            </a:r>
          </a:p>
        </p:txBody>
      </p:sp>
      <p:sp>
        <p:nvSpPr>
          <p:cNvPr id="8" name="TextBox 7"/>
          <p:cNvSpPr txBox="1"/>
          <p:nvPr/>
        </p:nvSpPr>
        <p:spPr>
          <a:xfrm rot="10800000">
            <a:off x="7453114" y="4943674"/>
            <a:ext cx="880241" cy="886032"/>
          </a:xfrm>
          <a:prstGeom prst="rect">
            <a:avLst/>
          </a:prstGeom>
          <a:noFill/>
        </p:spPr>
        <p:txBody>
          <a:bodyPr wrap="none" rtlCol="0">
            <a:spAutoFit/>
          </a:bodyPr>
          <a:lstStyle/>
          <a:p>
            <a:r>
              <a:rPr lang="en-US" sz="9600" b="1" dirty="0">
                <a:solidFill>
                  <a:srgbClr val="536076"/>
                </a:solidFill>
                <a:latin typeface="Nexa bold"/>
                <a:cs typeface="Nexa bold"/>
              </a:rPr>
              <a:t>“</a:t>
            </a:r>
          </a:p>
        </p:txBody>
      </p:sp>
      <p:sp>
        <p:nvSpPr>
          <p:cNvPr id="11" name="TextBox 10"/>
          <p:cNvSpPr txBox="1"/>
          <p:nvPr/>
        </p:nvSpPr>
        <p:spPr>
          <a:xfrm>
            <a:off x="1535640" y="4131636"/>
            <a:ext cx="6245413" cy="1490921"/>
          </a:xfrm>
          <a:prstGeom prst="rect">
            <a:avLst/>
          </a:prstGeom>
          <a:noFill/>
        </p:spPr>
        <p:txBody>
          <a:bodyPr wrap="square" rtlCol="0">
            <a:spAutoFit/>
          </a:bodyPr>
          <a:lstStyle/>
          <a:p>
            <a:pPr algn="ctr">
              <a:lnSpc>
                <a:spcPct val="120000"/>
              </a:lnSpc>
            </a:pPr>
            <a:r>
              <a:rPr lang="en-US" dirty="0"/>
              <a:t>Like water which can clearly mirror the sky and the trees only so long as its surface is undisturbed, the mind can only reflect the true image of the Self when it is tranquil and wholly relaxed.</a:t>
            </a:r>
            <a:endParaRPr lang="en-US" sz="2300" b="1" dirty="0">
              <a:solidFill>
                <a:srgbClr val="536076"/>
              </a:solidFill>
              <a:latin typeface="Garamond"/>
            </a:endParaRPr>
          </a:p>
          <a:p>
            <a:pPr algn="ctr">
              <a:lnSpc>
                <a:spcPct val="120000"/>
              </a:lnSpc>
            </a:pPr>
            <a:r>
              <a:rPr lang="en-US" sz="2300" b="1" dirty="0">
                <a:solidFill>
                  <a:srgbClr val="536076"/>
                </a:solidFill>
                <a:latin typeface="Garamond"/>
                <a:cs typeface="Garamond"/>
              </a:rPr>
              <a:t>-Indra Devi</a:t>
            </a:r>
          </a:p>
        </p:txBody>
      </p:sp>
    </p:spTree>
    <p:extLst>
      <p:ext uri="{BB962C8B-B14F-4D97-AF65-F5344CB8AC3E}">
        <p14:creationId xmlns:p14="http://schemas.microsoft.com/office/powerpoint/2010/main" val="421882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30200" y="292100"/>
            <a:ext cx="8483600" cy="6273800"/>
          </a:xfrm>
          <a:prstGeom prst="rect">
            <a:avLst/>
          </a:prstGeom>
        </p:spPr>
      </p:pic>
      <p:sp>
        <p:nvSpPr>
          <p:cNvPr id="6" name="Rectangle 5"/>
          <p:cNvSpPr/>
          <p:nvPr/>
        </p:nvSpPr>
        <p:spPr>
          <a:xfrm>
            <a:off x="3630706" y="1393562"/>
            <a:ext cx="1882588" cy="496516"/>
          </a:xfrm>
          <a:prstGeom prst="rect">
            <a:avLst/>
          </a:prstGeom>
          <a:solidFill>
            <a:srgbClr val="ECCD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869727" y="1416006"/>
            <a:ext cx="1404552" cy="400110"/>
          </a:xfrm>
          <a:prstGeom prst="rect">
            <a:avLst/>
          </a:prstGeom>
          <a:noFill/>
        </p:spPr>
        <p:txBody>
          <a:bodyPr wrap="none" rtlCol="0">
            <a:spAutoFit/>
          </a:bodyPr>
          <a:lstStyle/>
          <a:p>
            <a:pPr algn="ctr"/>
            <a:r>
              <a:rPr lang="en-US" sz="2000" spc="300" dirty="0">
                <a:solidFill>
                  <a:srgbClr val="536076"/>
                </a:solidFill>
                <a:latin typeface="Garamond"/>
                <a:cs typeface="Garamond"/>
              </a:rPr>
              <a:t>REVIEW</a:t>
            </a:r>
          </a:p>
        </p:txBody>
      </p:sp>
      <p:sp>
        <p:nvSpPr>
          <p:cNvPr id="8" name="TextBox 7"/>
          <p:cNvSpPr txBox="1"/>
          <p:nvPr/>
        </p:nvSpPr>
        <p:spPr>
          <a:xfrm>
            <a:off x="1592111" y="2308056"/>
            <a:ext cx="5959773" cy="738664"/>
          </a:xfrm>
          <a:prstGeom prst="rect">
            <a:avLst/>
          </a:prstGeom>
          <a:noFill/>
        </p:spPr>
        <p:txBody>
          <a:bodyPr wrap="none" rtlCol="0">
            <a:spAutoFit/>
          </a:bodyPr>
          <a:lstStyle/>
          <a:p>
            <a:pPr algn="ctr"/>
            <a:r>
              <a:rPr lang="en-US" sz="2400" spc="300" dirty="0">
                <a:solidFill>
                  <a:srgbClr val="536076"/>
                </a:solidFill>
                <a:latin typeface="RoBOTO THIN"/>
                <a:cs typeface="RoBOTO THIN"/>
              </a:rPr>
              <a:t>WHAT WE’VE LEARNED SO FAR:</a:t>
            </a:r>
          </a:p>
          <a:p>
            <a:pPr algn="ctr"/>
            <a:endParaRPr lang="en-US" dirty="0"/>
          </a:p>
        </p:txBody>
      </p:sp>
      <p:sp>
        <p:nvSpPr>
          <p:cNvPr id="9" name="TextBox 8"/>
          <p:cNvSpPr txBox="1"/>
          <p:nvPr/>
        </p:nvSpPr>
        <p:spPr>
          <a:xfrm>
            <a:off x="2902052" y="2839195"/>
            <a:ext cx="3339889" cy="2954655"/>
          </a:xfrm>
          <a:prstGeom prst="rect">
            <a:avLst/>
          </a:prstGeom>
          <a:noFill/>
        </p:spPr>
        <p:txBody>
          <a:bodyPr wrap="none" rtlCol="0">
            <a:spAutoFit/>
          </a:bodyPr>
          <a:lstStyle/>
          <a:p>
            <a:pPr algn="ctr"/>
            <a:r>
              <a:rPr lang="en-US" sz="2800" i="1" dirty="0">
                <a:solidFill>
                  <a:srgbClr val="536076"/>
                </a:solidFill>
                <a:latin typeface="Garamond"/>
                <a:cs typeface="Garamond"/>
              </a:rPr>
              <a:t>Journey with Reiki </a:t>
            </a:r>
          </a:p>
          <a:p>
            <a:pPr algn="ctr"/>
            <a:r>
              <a:rPr lang="en-US" sz="2800" i="1" dirty="0">
                <a:solidFill>
                  <a:srgbClr val="536076"/>
                </a:solidFill>
                <a:latin typeface="Garamond"/>
                <a:cs typeface="Garamond"/>
              </a:rPr>
              <a:t>Distant journey techniques</a:t>
            </a:r>
          </a:p>
          <a:p>
            <a:pPr algn="ctr"/>
            <a:r>
              <a:rPr lang="en-US" sz="2800" i="1" dirty="0">
                <a:solidFill>
                  <a:srgbClr val="536076"/>
                </a:solidFill>
                <a:latin typeface="Garamond"/>
                <a:cs typeface="Garamond"/>
              </a:rPr>
              <a:t>Listening</a:t>
            </a:r>
          </a:p>
          <a:p>
            <a:pPr algn="ctr"/>
            <a:r>
              <a:rPr lang="en-US" sz="2800" i="1" dirty="0">
                <a:solidFill>
                  <a:srgbClr val="536076"/>
                </a:solidFill>
                <a:latin typeface="Garamond"/>
                <a:cs typeface="Garamond"/>
              </a:rPr>
              <a:t>Intuition</a:t>
            </a:r>
          </a:p>
          <a:p>
            <a:pPr algn="ctr"/>
            <a:r>
              <a:rPr lang="en-US" sz="2800" i="1" dirty="0">
                <a:solidFill>
                  <a:srgbClr val="536076"/>
                </a:solidFill>
                <a:latin typeface="Garamond"/>
                <a:cs typeface="Garamond"/>
              </a:rPr>
              <a:t>5 steps to manifestation</a:t>
            </a:r>
          </a:p>
          <a:p>
            <a:pPr algn="ctr"/>
            <a:r>
              <a:rPr lang="en-US" sz="2800" i="1" dirty="0">
                <a:solidFill>
                  <a:srgbClr val="536076"/>
                </a:solidFill>
                <a:latin typeface="Garamond"/>
                <a:cs typeface="Garamond"/>
              </a:rPr>
              <a:t>Conscious Choice</a:t>
            </a:r>
          </a:p>
          <a:p>
            <a:pPr algn="ctr"/>
            <a:endParaRPr lang="en-US" dirty="0"/>
          </a:p>
        </p:txBody>
      </p:sp>
      <p:sp>
        <p:nvSpPr>
          <p:cNvPr id="18" name="Rectangle 17"/>
          <p:cNvSpPr/>
          <p:nvPr/>
        </p:nvSpPr>
        <p:spPr>
          <a:xfrm>
            <a:off x="3361764" y="5586324"/>
            <a:ext cx="2420470" cy="45719"/>
          </a:xfrm>
          <a:prstGeom prst="rect">
            <a:avLst/>
          </a:prstGeom>
          <a:solidFill>
            <a:srgbClr val="ECCD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282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3607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33099"/>
            <a:ext cx="8229600" cy="1270117"/>
          </a:xfrm>
        </p:spPr>
        <p:txBody>
          <a:bodyPr>
            <a:noAutofit/>
          </a:bodyPr>
          <a:lstStyle/>
          <a:p>
            <a:pPr marL="0" indent="0" algn="ctr">
              <a:buNone/>
            </a:pPr>
            <a:r>
              <a:rPr lang="en-US" sz="4400" dirty="0">
                <a:solidFill>
                  <a:srgbClr val="ECCDC1"/>
                </a:solidFill>
                <a:latin typeface="Garamond"/>
                <a:cs typeface="Garamond"/>
              </a:rPr>
              <a:t>Why do we reflect? </a:t>
            </a:r>
          </a:p>
        </p:txBody>
      </p:sp>
    </p:spTree>
    <p:extLst>
      <p:ext uri="{BB962C8B-B14F-4D97-AF65-F5344CB8AC3E}">
        <p14:creationId xmlns:p14="http://schemas.microsoft.com/office/powerpoint/2010/main" val="2892009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F40077-C9E0-5C41-8DD1-3BFD314EA939}"/>
              </a:ext>
            </a:extLst>
          </p:cNvPr>
          <p:cNvSpPr/>
          <p:nvPr/>
        </p:nvSpPr>
        <p:spPr>
          <a:xfrm>
            <a:off x="844062" y="3422846"/>
            <a:ext cx="7455876" cy="1908215"/>
          </a:xfrm>
          <a:prstGeom prst="rect">
            <a:avLst/>
          </a:prstGeom>
        </p:spPr>
        <p:txBody>
          <a:bodyPr wrap="square">
            <a:spAutoFit/>
          </a:bodyPr>
          <a:lstStyle/>
          <a:p>
            <a:pPr algn="ctr" fontAlgn="base"/>
            <a:r>
              <a:rPr lang="en-US" sz="2800" b="1" dirty="0">
                <a:solidFill>
                  <a:srgbClr val="343645"/>
                </a:solidFill>
                <a:latin typeface="Garamond" panose="02020404030301010803" pitchFamily="18" charset="0"/>
              </a:rPr>
              <a:t>Manifest Your Conscious Actions</a:t>
            </a:r>
            <a:br>
              <a:rPr lang="en-US" b="1" dirty="0">
                <a:solidFill>
                  <a:srgbClr val="343645"/>
                </a:solidFill>
                <a:latin typeface="nexabold" panose="02000000000000000000" pitchFamily="2" charset="0"/>
              </a:rPr>
            </a:br>
            <a:endParaRPr lang="en-US" b="1" dirty="0">
              <a:solidFill>
                <a:srgbClr val="343645"/>
              </a:solidFill>
              <a:latin typeface="nexabold" panose="02000000000000000000" pitchFamily="2" charset="0"/>
            </a:endParaRPr>
          </a:p>
          <a:p>
            <a:pPr algn="ctr" fontAlgn="base"/>
            <a:endParaRPr lang="en-US" dirty="0">
              <a:solidFill>
                <a:srgbClr val="343645"/>
              </a:solidFill>
              <a:latin typeface="Garamond" panose="02020404030301010803" pitchFamily="18" charset="0"/>
            </a:endParaRPr>
          </a:p>
          <a:p>
            <a:pPr algn="ctr" fontAlgn="base"/>
            <a:r>
              <a:rPr lang="en-US" dirty="0">
                <a:solidFill>
                  <a:srgbClr val="343645"/>
                </a:solidFill>
                <a:latin typeface="Garamond" panose="02020404030301010803" pitchFamily="18" charset="0"/>
              </a:rPr>
              <a:t>You’ve Discovered Your Next Step intentions, now what?</a:t>
            </a:r>
            <a:br>
              <a:rPr lang="en-US" dirty="0">
                <a:solidFill>
                  <a:srgbClr val="343645"/>
                </a:solidFill>
                <a:latin typeface="Garamond" panose="02020404030301010803" pitchFamily="18" charset="0"/>
              </a:rPr>
            </a:br>
            <a:r>
              <a:rPr lang="en-US" dirty="0">
                <a:solidFill>
                  <a:srgbClr val="343645"/>
                </a:solidFill>
                <a:latin typeface="Garamond" panose="02020404030301010803" pitchFamily="18" charset="0"/>
              </a:rPr>
              <a:t>How do you manifest intentions through solutions, actions, and choices?</a:t>
            </a:r>
            <a:br>
              <a:rPr lang="en-US" dirty="0">
                <a:solidFill>
                  <a:srgbClr val="343645"/>
                </a:solidFill>
                <a:latin typeface="Garamond" panose="02020404030301010803" pitchFamily="18" charset="0"/>
              </a:rPr>
            </a:br>
            <a:r>
              <a:rPr lang="en-US" dirty="0">
                <a:solidFill>
                  <a:srgbClr val="343645"/>
                </a:solidFill>
                <a:latin typeface="Garamond" panose="02020404030301010803" pitchFamily="18" charset="0"/>
              </a:rPr>
              <a:t>Can’t get enough Reiki Skill Training?</a:t>
            </a:r>
            <a:endParaRPr lang="en-US" dirty="0">
              <a:solidFill>
                <a:srgbClr val="343645"/>
              </a:solidFill>
              <a:effectLst/>
              <a:latin typeface="Garamond" panose="02020404030301010803" pitchFamily="18" charset="0"/>
            </a:endParaRPr>
          </a:p>
        </p:txBody>
      </p:sp>
      <p:pic>
        <p:nvPicPr>
          <p:cNvPr id="4" name="Picture 3" descr="A person standing on a beach&#10;&#10;Description automatically generated">
            <a:extLst>
              <a:ext uri="{FF2B5EF4-FFF2-40B4-BE49-F238E27FC236}">
                <a16:creationId xmlns:a16="http://schemas.microsoft.com/office/drawing/2014/main" id="{E9B9033F-28D7-EF4A-82E1-F165D2B58457}"/>
              </a:ext>
            </a:extLst>
          </p:cNvPr>
          <p:cNvPicPr>
            <a:picLocks noChangeAspect="1"/>
          </p:cNvPicPr>
          <p:nvPr/>
        </p:nvPicPr>
        <p:blipFill>
          <a:blip r:embed="rId2"/>
          <a:stretch>
            <a:fillRect/>
          </a:stretch>
        </p:blipFill>
        <p:spPr>
          <a:xfrm>
            <a:off x="0" y="0"/>
            <a:ext cx="9144000" cy="2960370"/>
          </a:xfrm>
          <a:prstGeom prst="rect">
            <a:avLst/>
          </a:prstGeom>
        </p:spPr>
      </p:pic>
      <p:sp>
        <p:nvSpPr>
          <p:cNvPr id="5" name="TextBox 4">
            <a:extLst>
              <a:ext uri="{FF2B5EF4-FFF2-40B4-BE49-F238E27FC236}">
                <a16:creationId xmlns:a16="http://schemas.microsoft.com/office/drawing/2014/main" id="{69690E77-FB04-CE44-91D2-AB584A34D4FB}"/>
              </a:ext>
            </a:extLst>
          </p:cNvPr>
          <p:cNvSpPr txBox="1"/>
          <p:nvPr/>
        </p:nvSpPr>
        <p:spPr>
          <a:xfrm>
            <a:off x="2855600" y="5793537"/>
            <a:ext cx="3432799" cy="646331"/>
          </a:xfrm>
          <a:prstGeom prst="rect">
            <a:avLst/>
          </a:prstGeom>
          <a:noFill/>
        </p:spPr>
        <p:txBody>
          <a:bodyPr wrap="none" rtlCol="0">
            <a:spAutoFit/>
          </a:bodyPr>
          <a:lstStyle/>
          <a:p>
            <a:r>
              <a:rPr lang="en-US" sz="3600" dirty="0">
                <a:latin typeface="Baskerville" panose="02020502070401020303" pitchFamily="18" charset="0"/>
                <a:ea typeface="Baskerville" panose="02020502070401020303" pitchFamily="18" charset="0"/>
              </a:rPr>
              <a:t>Starting June 12</a:t>
            </a:r>
            <a:r>
              <a:rPr lang="en-US" sz="3600" baseline="30000" dirty="0">
                <a:latin typeface="Baskerville" panose="02020502070401020303" pitchFamily="18" charset="0"/>
                <a:ea typeface="Baskerville" panose="02020502070401020303" pitchFamily="18" charset="0"/>
              </a:rPr>
              <a:t>th</a:t>
            </a:r>
            <a:endParaRPr lang="en-US" sz="3600"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1311958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10152</TotalTime>
  <Words>80</Words>
  <Application>Microsoft Macintosh PowerPoint</Application>
  <PresentationFormat>On-screen Show (4:3)</PresentationFormat>
  <Paragraphs>19</Paragraphs>
  <Slides>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Arial</vt:lpstr>
      <vt:lpstr>Baskerville</vt:lpstr>
      <vt:lpstr>Calibri</vt:lpstr>
      <vt:lpstr>Garamond</vt:lpstr>
      <vt:lpstr>Nexa bold</vt:lpstr>
      <vt:lpstr>Nexa bold</vt:lpstr>
      <vt:lpstr>nexabold</vt:lpstr>
      <vt:lpstr>RoBOTO THIN</vt:lpstr>
      <vt:lpstr>RoBOTO THIN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What makes a good ceremony?</dc:title>
  <dc:creator>Colleen Benelli</dc:creator>
  <cp:lastModifiedBy>Colleen Benelli</cp:lastModifiedBy>
  <cp:revision>30</cp:revision>
  <dcterms:created xsi:type="dcterms:W3CDTF">2018-05-23T20:07:09Z</dcterms:created>
  <dcterms:modified xsi:type="dcterms:W3CDTF">2019-04-10T01:49:00Z</dcterms:modified>
</cp:coreProperties>
</file>